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D5642-84AA-4609-9FB7-D67A37AAD4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58726E8-96FE-4C0F-9044-EB563AC89E3F}">
      <dgm:prSet/>
      <dgm:spPr/>
      <dgm:t>
        <a:bodyPr/>
        <a:lstStyle/>
        <a:p>
          <a:r>
            <a:rPr lang="en-US"/>
            <a:t>Patients with claudication may benefit from an exercise program. </a:t>
          </a:r>
        </a:p>
      </dgm:t>
    </dgm:pt>
    <dgm:pt modelId="{548FC3DC-3E47-4312-81B9-80C495A0D173}" type="parTrans" cxnId="{119C74E8-A4FE-4931-953A-9C508CBF4850}">
      <dgm:prSet/>
      <dgm:spPr/>
      <dgm:t>
        <a:bodyPr/>
        <a:lstStyle/>
        <a:p>
          <a:endParaRPr lang="en-US"/>
        </a:p>
      </dgm:t>
    </dgm:pt>
    <dgm:pt modelId="{5B6A3F05-EAC9-4D94-8D52-749AAB9B08D0}" type="sibTrans" cxnId="{119C74E8-A4FE-4931-953A-9C508CBF4850}">
      <dgm:prSet/>
      <dgm:spPr/>
      <dgm:t>
        <a:bodyPr/>
        <a:lstStyle/>
        <a:p>
          <a:endParaRPr lang="en-US"/>
        </a:p>
      </dgm:t>
    </dgm:pt>
    <dgm:pt modelId="{6EB361AA-6B2D-4C33-AA54-30969A760AC4}">
      <dgm:prSet/>
      <dgm:spPr/>
      <dgm:t>
        <a:bodyPr/>
        <a:lstStyle/>
        <a:p>
          <a:r>
            <a:rPr lang="en-US"/>
            <a:t>High-intensity walking exercise:  Walking exercise that induces ischemic leg symptoms</a:t>
          </a:r>
        </a:p>
      </dgm:t>
    </dgm:pt>
    <dgm:pt modelId="{ABD90249-A517-4823-8ACE-F7AE2C524CAE}" type="parTrans" cxnId="{53612BB8-7A8B-428C-A63D-E3CF3D531376}">
      <dgm:prSet/>
      <dgm:spPr/>
      <dgm:t>
        <a:bodyPr/>
        <a:lstStyle/>
        <a:p>
          <a:endParaRPr lang="en-US"/>
        </a:p>
      </dgm:t>
    </dgm:pt>
    <dgm:pt modelId="{8789D98D-6B75-4CDD-8E94-AB13AE307AD8}" type="sibTrans" cxnId="{53612BB8-7A8B-428C-A63D-E3CF3D531376}">
      <dgm:prSet/>
      <dgm:spPr/>
      <dgm:t>
        <a:bodyPr/>
        <a:lstStyle/>
        <a:p>
          <a:endParaRPr lang="en-US"/>
        </a:p>
      </dgm:t>
    </dgm:pt>
    <dgm:pt modelId="{068ADB15-7711-475B-860F-02342819B853}">
      <dgm:prSet/>
      <dgm:spPr/>
      <dgm:t>
        <a:bodyPr/>
        <a:lstStyle/>
        <a:p>
          <a:r>
            <a:rPr lang="en-US" dirty="0"/>
            <a:t>Low-intensity walking exercise: Walking which does not induce ischemic symptoms</a:t>
          </a:r>
        </a:p>
      </dgm:t>
    </dgm:pt>
    <dgm:pt modelId="{7EB3E18C-5DD3-4DED-ADD3-7F7E4D4360ED}" type="parTrans" cxnId="{587EDC23-7923-48E1-BC80-B9CF0898EC09}">
      <dgm:prSet/>
      <dgm:spPr/>
      <dgm:t>
        <a:bodyPr/>
        <a:lstStyle/>
        <a:p>
          <a:endParaRPr lang="en-US"/>
        </a:p>
      </dgm:t>
    </dgm:pt>
    <dgm:pt modelId="{93ADD6C4-814F-4CF0-A7A6-65A81111590B}" type="sibTrans" cxnId="{587EDC23-7923-48E1-BC80-B9CF0898EC09}">
      <dgm:prSet/>
      <dgm:spPr/>
      <dgm:t>
        <a:bodyPr/>
        <a:lstStyle/>
        <a:p>
          <a:endParaRPr lang="en-US"/>
        </a:p>
      </dgm:t>
    </dgm:pt>
    <dgm:pt modelId="{CDC45D88-BF4A-4513-97AC-1E821268F52F}">
      <dgm:prSet/>
      <dgm:spPr/>
      <dgm:t>
        <a:bodyPr/>
        <a:lstStyle/>
        <a:p>
          <a:r>
            <a:rPr lang="en-US"/>
            <a:t>The optimal intensity of exercise is uncertain. </a:t>
          </a:r>
        </a:p>
      </dgm:t>
    </dgm:pt>
    <dgm:pt modelId="{65F4D156-0560-4CB2-AB26-2FBAEE49832D}" type="parTrans" cxnId="{C257381A-2FAB-485B-9DE3-BA5C87B9F56A}">
      <dgm:prSet/>
      <dgm:spPr/>
      <dgm:t>
        <a:bodyPr/>
        <a:lstStyle/>
        <a:p>
          <a:endParaRPr lang="en-US"/>
        </a:p>
      </dgm:t>
    </dgm:pt>
    <dgm:pt modelId="{1B87929B-F820-4CFB-A30E-93755C511FDB}" type="sibTrans" cxnId="{C257381A-2FAB-485B-9DE3-BA5C87B9F56A}">
      <dgm:prSet/>
      <dgm:spPr/>
      <dgm:t>
        <a:bodyPr/>
        <a:lstStyle/>
        <a:p>
          <a:endParaRPr lang="en-US"/>
        </a:p>
      </dgm:t>
    </dgm:pt>
    <dgm:pt modelId="{03A4B833-AAC8-472C-BDE8-D7C909F2AD53}" type="pres">
      <dgm:prSet presAssocID="{0C5D5642-84AA-4609-9FB7-D67A37AAD4BB}" presName="linear" presStyleCnt="0">
        <dgm:presLayoutVars>
          <dgm:animLvl val="lvl"/>
          <dgm:resizeHandles val="exact"/>
        </dgm:presLayoutVars>
      </dgm:prSet>
      <dgm:spPr/>
    </dgm:pt>
    <dgm:pt modelId="{B0A1F159-617A-488F-B00B-E756AF6EADEA}" type="pres">
      <dgm:prSet presAssocID="{E58726E8-96FE-4C0F-9044-EB563AC89E3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73BC22E-B884-4F02-AEFD-A02CBFCF17D1}" type="pres">
      <dgm:prSet presAssocID="{E58726E8-96FE-4C0F-9044-EB563AC89E3F}" presName="childText" presStyleLbl="revTx" presStyleIdx="0" presStyleCnt="1">
        <dgm:presLayoutVars>
          <dgm:bulletEnabled val="1"/>
        </dgm:presLayoutVars>
      </dgm:prSet>
      <dgm:spPr/>
    </dgm:pt>
    <dgm:pt modelId="{4B52A3C1-05C5-40EB-9C65-185867E8854A}" type="pres">
      <dgm:prSet presAssocID="{CDC45D88-BF4A-4513-97AC-1E821268F52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257381A-2FAB-485B-9DE3-BA5C87B9F56A}" srcId="{0C5D5642-84AA-4609-9FB7-D67A37AAD4BB}" destId="{CDC45D88-BF4A-4513-97AC-1E821268F52F}" srcOrd="1" destOrd="0" parTransId="{65F4D156-0560-4CB2-AB26-2FBAEE49832D}" sibTransId="{1B87929B-F820-4CFB-A30E-93755C511FDB}"/>
    <dgm:cxn modelId="{587EDC23-7923-48E1-BC80-B9CF0898EC09}" srcId="{E58726E8-96FE-4C0F-9044-EB563AC89E3F}" destId="{068ADB15-7711-475B-860F-02342819B853}" srcOrd="1" destOrd="0" parTransId="{7EB3E18C-5DD3-4DED-ADD3-7F7E4D4360ED}" sibTransId="{93ADD6C4-814F-4CF0-A7A6-65A81111590B}"/>
    <dgm:cxn modelId="{A28C0E77-AEBF-46C4-8ECF-0574E1588648}" type="presOf" srcId="{E58726E8-96FE-4C0F-9044-EB563AC89E3F}" destId="{B0A1F159-617A-488F-B00B-E756AF6EADEA}" srcOrd="0" destOrd="0" presId="urn:microsoft.com/office/officeart/2005/8/layout/vList2"/>
    <dgm:cxn modelId="{392E5F9B-F09F-4E3E-A2A8-B95603BD3A58}" type="presOf" srcId="{068ADB15-7711-475B-860F-02342819B853}" destId="{173BC22E-B884-4F02-AEFD-A02CBFCF17D1}" srcOrd="0" destOrd="1" presId="urn:microsoft.com/office/officeart/2005/8/layout/vList2"/>
    <dgm:cxn modelId="{1AAD77AE-CCD4-44E1-84E9-0FE755C041D1}" type="presOf" srcId="{0C5D5642-84AA-4609-9FB7-D67A37AAD4BB}" destId="{03A4B833-AAC8-472C-BDE8-D7C909F2AD53}" srcOrd="0" destOrd="0" presId="urn:microsoft.com/office/officeart/2005/8/layout/vList2"/>
    <dgm:cxn modelId="{53612BB8-7A8B-428C-A63D-E3CF3D531376}" srcId="{E58726E8-96FE-4C0F-9044-EB563AC89E3F}" destId="{6EB361AA-6B2D-4C33-AA54-30969A760AC4}" srcOrd="0" destOrd="0" parTransId="{ABD90249-A517-4823-8ACE-F7AE2C524CAE}" sibTransId="{8789D98D-6B75-4CDD-8E94-AB13AE307AD8}"/>
    <dgm:cxn modelId="{119C74E8-A4FE-4931-953A-9C508CBF4850}" srcId="{0C5D5642-84AA-4609-9FB7-D67A37AAD4BB}" destId="{E58726E8-96FE-4C0F-9044-EB563AC89E3F}" srcOrd="0" destOrd="0" parTransId="{548FC3DC-3E47-4312-81B9-80C495A0D173}" sibTransId="{5B6A3F05-EAC9-4D94-8D52-749AAB9B08D0}"/>
    <dgm:cxn modelId="{D68AB1F2-2987-4E27-8001-B388CD595CC3}" type="presOf" srcId="{6EB361AA-6B2D-4C33-AA54-30969A760AC4}" destId="{173BC22E-B884-4F02-AEFD-A02CBFCF17D1}" srcOrd="0" destOrd="0" presId="urn:microsoft.com/office/officeart/2005/8/layout/vList2"/>
    <dgm:cxn modelId="{DFFF2FF5-C7F3-4FF8-A1AF-46548F357CCD}" type="presOf" srcId="{CDC45D88-BF4A-4513-97AC-1E821268F52F}" destId="{4B52A3C1-05C5-40EB-9C65-185867E8854A}" srcOrd="0" destOrd="0" presId="urn:microsoft.com/office/officeart/2005/8/layout/vList2"/>
    <dgm:cxn modelId="{7AD8A2F5-C94A-4CA8-8F48-E0B28F22FA55}" type="presParOf" srcId="{03A4B833-AAC8-472C-BDE8-D7C909F2AD53}" destId="{B0A1F159-617A-488F-B00B-E756AF6EADEA}" srcOrd="0" destOrd="0" presId="urn:microsoft.com/office/officeart/2005/8/layout/vList2"/>
    <dgm:cxn modelId="{6C08B3EE-0DC5-4513-A330-400E47A4727E}" type="presParOf" srcId="{03A4B833-AAC8-472C-BDE8-D7C909F2AD53}" destId="{173BC22E-B884-4F02-AEFD-A02CBFCF17D1}" srcOrd="1" destOrd="0" presId="urn:microsoft.com/office/officeart/2005/8/layout/vList2"/>
    <dgm:cxn modelId="{FF9D6B1B-2D99-4738-89D8-99CC86A0DF02}" type="presParOf" srcId="{03A4B833-AAC8-472C-BDE8-D7C909F2AD53}" destId="{4B52A3C1-05C5-40EB-9C65-185867E8854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1F159-617A-488F-B00B-E756AF6EADEA}">
      <dsp:nvSpPr>
        <dsp:cNvPr id="0" name=""/>
        <dsp:cNvSpPr/>
      </dsp:nvSpPr>
      <dsp:spPr>
        <a:xfrm>
          <a:off x="0" y="139"/>
          <a:ext cx="5906181" cy="1594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Patients with claudication may benefit from an exercise program. </a:t>
          </a:r>
        </a:p>
      </dsp:txBody>
      <dsp:txXfrm>
        <a:off x="77847" y="77986"/>
        <a:ext cx="5750487" cy="1439016"/>
      </dsp:txXfrm>
    </dsp:sp>
    <dsp:sp modelId="{173BC22E-B884-4F02-AEFD-A02CBFCF17D1}">
      <dsp:nvSpPr>
        <dsp:cNvPr id="0" name=""/>
        <dsp:cNvSpPr/>
      </dsp:nvSpPr>
      <dsp:spPr>
        <a:xfrm>
          <a:off x="0" y="1594849"/>
          <a:ext cx="5906181" cy="2041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521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High-intensity walking exercise:  Walking exercise that induces ischemic leg symptoms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Low-intensity walking exercise: Walking which does not induce ischemic symptoms</a:t>
          </a:r>
        </a:p>
      </dsp:txBody>
      <dsp:txXfrm>
        <a:off x="0" y="1594849"/>
        <a:ext cx="5906181" cy="2041019"/>
      </dsp:txXfrm>
    </dsp:sp>
    <dsp:sp modelId="{4B52A3C1-05C5-40EB-9C65-185867E8854A}">
      <dsp:nvSpPr>
        <dsp:cNvPr id="0" name=""/>
        <dsp:cNvSpPr/>
      </dsp:nvSpPr>
      <dsp:spPr>
        <a:xfrm>
          <a:off x="0" y="3635869"/>
          <a:ext cx="5906181" cy="1594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optimal intensity of exercise is uncertain. </a:t>
          </a:r>
        </a:p>
      </dsp:txBody>
      <dsp:txXfrm>
        <a:off x="77847" y="3713716"/>
        <a:ext cx="5750487" cy="1439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12/22/2022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5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3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7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7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9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5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7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2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12/22/2022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1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76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6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0BB984C-7C6F-21E6-A74E-FC6437D72C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67" b="1572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50078-AA70-BAE9-51A8-87392D000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 fontScale="90000"/>
          </a:bodyPr>
          <a:lstStyle/>
          <a:p>
            <a:r>
              <a:rPr lang="en-US" sz="63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Kartika" panose="02020503030404060203" pitchFamily="18" charset="0"/>
              </a:rPr>
              <a:t>Rest Pain, Pain from Ischemic </a:t>
            </a:r>
            <a:r>
              <a:rPr lang="en-US" sz="6300" dirty="0">
                <a:latin typeface="Calibri Light" panose="020F0302020204030204" pitchFamily="34" charset="0"/>
                <a:ea typeface="Times New Roman" panose="02020603050405020304" pitchFamily="18" charset="0"/>
                <a:cs typeface="Kartika" panose="02020503030404060203" pitchFamily="18" charset="0"/>
              </a:rPr>
              <a:t>Ulcer and Incident Pain</a:t>
            </a:r>
            <a:br>
              <a:rPr lang="en-US" sz="6300" dirty="0">
                <a:latin typeface="Calibri Light" panose="020F0302020204030204" pitchFamily="34" charset="0"/>
                <a:ea typeface="Times New Roman" panose="02020603050405020304" pitchFamily="18" charset="0"/>
                <a:cs typeface="Kartika" panose="02020503030404060203" pitchFamily="18" charset="0"/>
              </a:rPr>
            </a:br>
            <a:r>
              <a:rPr lang="en-US" sz="3100" dirty="0">
                <a:latin typeface="Calibri Light" panose="020F0302020204030204" pitchFamily="34" charset="0"/>
                <a:ea typeface="Times New Roman" panose="02020603050405020304" pitchFamily="18" charset="0"/>
                <a:cs typeface="Kartika" panose="02020503030404060203" pitchFamily="18" charset="0"/>
              </a:rPr>
              <a:t>( 20 minutes) </a:t>
            </a:r>
            <a:endParaRPr lang="en-IN" sz="63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736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02E74F-BC03-D11D-DD51-DE1CB972E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IN" sz="4400">
                <a:solidFill>
                  <a:schemeClr val="tx1"/>
                </a:solidFill>
              </a:rPr>
              <a:t>Incident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3802F-236C-53A8-C1BC-A78C729F0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/>
              <a:t>Severe transitory increase in pain on the baseline of moderate-intensity or less</a:t>
            </a:r>
          </a:p>
          <a:p>
            <a:r>
              <a:rPr lang="en-US" sz="2000" dirty="0"/>
              <a:t>Caused by movement, positioning, bowel movement, cough, wound dressing, </a:t>
            </a:r>
            <a:r>
              <a:rPr lang="en-US" sz="2000" dirty="0" err="1"/>
              <a:t>etc</a:t>
            </a:r>
            <a:endParaRPr lang="en-US" sz="2000" dirty="0"/>
          </a:p>
          <a:p>
            <a:r>
              <a:rPr lang="en-US" sz="2000" dirty="0"/>
              <a:t>Management:</a:t>
            </a:r>
          </a:p>
          <a:p>
            <a:pPr lvl="1"/>
            <a:r>
              <a:rPr lang="en-US" sz="2000" dirty="0"/>
              <a:t>Low dose  Ketamine sublingually:  10-25 mg ( 0.25 to 0.5 ml of 50mg/ ml )</a:t>
            </a:r>
          </a:p>
          <a:p>
            <a:pPr lvl="1"/>
            <a:r>
              <a:rPr lang="en-US" sz="2000" dirty="0"/>
              <a:t>Fentanyl ( 0.5 ml sublingually)</a:t>
            </a:r>
          </a:p>
          <a:p>
            <a:pPr lvl="2"/>
            <a:r>
              <a:rPr lang="en-US" sz="2000" dirty="0"/>
              <a:t>Fentanyl lollypop as an expensive option</a:t>
            </a:r>
          </a:p>
          <a:p>
            <a:pPr lvl="1"/>
            <a:r>
              <a:rPr lang="en-US" sz="2000" dirty="0"/>
              <a:t>Parenteral opioids</a:t>
            </a:r>
          </a:p>
          <a:p>
            <a:pPr lvl="2"/>
            <a:r>
              <a:rPr lang="en-US" sz="2000" dirty="0"/>
              <a:t>1-1.5 mg Morphine intravenously every 10 minutes till pain relief</a:t>
            </a:r>
          </a:p>
          <a:p>
            <a:pPr lvl="2"/>
            <a:r>
              <a:rPr lang="en-US" sz="2000" dirty="0"/>
              <a:t>1 µg/kg of intravenous Fentanyl</a:t>
            </a:r>
          </a:p>
          <a:p>
            <a:endParaRPr lang="en-US" sz="2000" dirty="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95953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Rectangle 10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8" name="Rectangle 12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0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21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23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43" name="Rectangle 25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18EB5B-A2D7-5132-F5AB-85370A982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6" y="1446715"/>
            <a:ext cx="9637485" cy="32993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Thank you!</a:t>
            </a:r>
          </a:p>
        </p:txBody>
      </p:sp>
      <p:sp>
        <p:nvSpPr>
          <p:cNvPr id="44" name="Rectangle 27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5" name="Straight Connector 29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31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33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07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FE9C13-05A7-66A2-F2D8-F159A2D37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IN" sz="4000" dirty="0"/>
              <a:t>Pain in Progressive Peripheral Arterial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BB939-4B10-875E-9E6E-EAE36DCC2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sz="2000" dirty="0"/>
              <a:t>Chronic critical limb ischemia from chronic under-perfusion of a limb</a:t>
            </a:r>
          </a:p>
          <a:p>
            <a:pPr lvl="1"/>
            <a:r>
              <a:rPr lang="en-US" sz="1800" dirty="0"/>
              <a:t>Claudication pain</a:t>
            </a:r>
          </a:p>
          <a:p>
            <a:pPr lvl="1"/>
            <a:r>
              <a:rPr lang="en-US" sz="1800" dirty="0"/>
              <a:t>Ischemic pain at rest,</a:t>
            </a:r>
          </a:p>
          <a:p>
            <a:pPr lvl="1"/>
            <a:r>
              <a:rPr lang="en-US" sz="1800" dirty="0"/>
              <a:t>Nonhealing ulcerations</a:t>
            </a:r>
          </a:p>
          <a:p>
            <a:pPr lvl="1"/>
            <a:r>
              <a:rPr lang="en-US" sz="1800" dirty="0"/>
              <a:t> Gangrene </a:t>
            </a:r>
          </a:p>
          <a:p>
            <a:r>
              <a:rPr lang="en-US" sz="2000" dirty="0"/>
              <a:t>Ischemic rest pain or tissue loss indicates a bad prognosis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07105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4F873-1B35-9968-F96B-D99BE7F0C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IN" sz="4000" dirty="0"/>
              <a:t>Ulcer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B6A38-3A42-0BC1-083F-707E440B1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r>
              <a:rPr lang="en-US" sz="2400" dirty="0"/>
              <a:t>Ischemic (arterial) ulcers cause painful ulcerations on the lower extremities</a:t>
            </a:r>
          </a:p>
          <a:p>
            <a:pPr lvl="1"/>
            <a:r>
              <a:rPr lang="en-US" sz="2000" dirty="0"/>
              <a:t>The ulcers typically have a dry punched-out appearance. </a:t>
            </a:r>
          </a:p>
          <a:p>
            <a:pPr lvl="1"/>
            <a:r>
              <a:rPr lang="en-US" sz="2000" dirty="0"/>
              <a:t>Ulcers usually located on the distal lower extremities at sites of trauma or pressure, including the toes, feet, lateral malleoli, and pretibial areas.</a:t>
            </a:r>
          </a:p>
          <a:p>
            <a:r>
              <a:rPr lang="en-US" sz="2400" dirty="0"/>
              <a:t>Ulcer pain is worse at night and relieved by dependency.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16381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CA50B-C64A-74F7-05A1-D02A2B15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IN" sz="4000" dirty="0"/>
              <a:t>Incident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6908A-DDB1-81B7-27A5-5DCA2AAB3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Breakthrough pain related to a specific activity, such as </a:t>
            </a:r>
          </a:p>
          <a:p>
            <a:pPr marL="0" indent="0">
              <a:buNone/>
            </a:pPr>
            <a:r>
              <a:rPr lang="en-US" sz="2800" dirty="0"/>
              <a:t>	Pain on movement</a:t>
            </a:r>
          </a:p>
          <a:p>
            <a:pPr marL="0" indent="0">
              <a:buNone/>
            </a:pPr>
            <a:r>
              <a:rPr lang="en-US" sz="2800" dirty="0"/>
              <a:t>	Pain in cleaning and dressing  a wound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98007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A1FA80-0D37-339F-AD69-766BF9941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IN" sz="4400">
                <a:solidFill>
                  <a:schemeClr val="tx1"/>
                </a:solidFill>
              </a:rPr>
              <a:t>Factors worsening Pain Tolerance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3494" y="276008"/>
            <a:ext cx="6463060" cy="630598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08842" y="438912"/>
            <a:ext cx="6132365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DB5C1-12A3-351C-5AF6-CC1AC0A26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6416"/>
            <a:ext cx="5178168" cy="5140999"/>
          </a:xfrm>
        </p:spPr>
        <p:txBody>
          <a:bodyPr anchor="ctr">
            <a:normAutofit lnSpcReduction="10000"/>
          </a:bodyPr>
          <a:lstStyle/>
          <a:p>
            <a:pPr marL="1257300" lvl="2" indent="-342900"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Insomnia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Kartika" panose="02020503030404060203" pitchFamily="18" charset="0"/>
            </a:endParaRPr>
          </a:p>
          <a:p>
            <a:pPr marL="1257300" lvl="2" indent="-342900"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Fatigue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Kartika" panose="02020503030404060203" pitchFamily="18" charset="0"/>
            </a:endParaRPr>
          </a:p>
          <a:p>
            <a:pPr marL="1257300" lvl="2" indent="-342900"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Anger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Kartika" panose="02020503030404060203" pitchFamily="18" charset="0"/>
            </a:endParaRPr>
          </a:p>
          <a:p>
            <a:pPr marL="1257300" lvl="2" indent="-342900"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Sadness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Kartika" panose="02020503030404060203" pitchFamily="18" charset="0"/>
            </a:endParaRPr>
          </a:p>
          <a:p>
            <a:pPr marL="1257300" lvl="2" indent="-342900"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Depression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Kartika" panose="02020503030404060203" pitchFamily="18" charset="0"/>
            </a:endParaRPr>
          </a:p>
          <a:p>
            <a:pPr marL="1257300" lvl="2" indent="-342900"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Boredom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Kartika" panose="02020503030404060203" pitchFamily="18" charset="0"/>
            </a:endParaRPr>
          </a:p>
          <a:p>
            <a:pPr marL="1257300" lvl="2" indent="-342900"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Mental isolation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Kartika" panose="02020503030404060203" pitchFamily="18" charset="0"/>
            </a:endParaRP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50636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DDFD58-FE8A-6FAE-BB76-7BFA56E1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IN" sz="4400">
                <a:solidFill>
                  <a:schemeClr val="tx1"/>
                </a:solidFill>
              </a:rPr>
              <a:t>Factors improving Pain Tolerance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ED843-8D4E-3EF1-0CED-7248CBEEC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US" sz="3200" dirty="0"/>
              <a:t>Pain decreased</a:t>
            </a:r>
          </a:p>
          <a:p>
            <a:r>
              <a:rPr lang="en-US" sz="3200" dirty="0"/>
              <a:t>Sleep</a:t>
            </a:r>
          </a:p>
          <a:p>
            <a:r>
              <a:rPr lang="en-US" sz="3200" dirty="0"/>
              <a:t>Relief of other symptoms</a:t>
            </a:r>
          </a:p>
          <a:p>
            <a:r>
              <a:rPr lang="en-US" sz="3200" dirty="0"/>
              <a:t>Companionship</a:t>
            </a:r>
          </a:p>
          <a:p>
            <a:r>
              <a:rPr lang="en-US" sz="3200" dirty="0"/>
              <a:t>Creative activity</a:t>
            </a:r>
          </a:p>
          <a:p>
            <a:r>
              <a:rPr lang="en-US" sz="3200" dirty="0"/>
              <a:t>Elevation of mood</a:t>
            </a:r>
          </a:p>
          <a:p>
            <a:r>
              <a:rPr lang="en-US" sz="3200" dirty="0"/>
              <a:t>Relaxation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007976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B1F701-213F-DF2C-B131-8ECCB3E68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IN" sz="4000" dirty="0"/>
              <a:t>Claudication Pain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4103E3FF-564D-8CC3-331B-4FC763AC82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309416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2823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1BDBB-67C4-259B-0E32-4CFFCEC32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IN" sz="4100" dirty="0">
                <a:solidFill>
                  <a:schemeClr val="tx1"/>
                </a:solidFill>
              </a:rPr>
              <a:t>Management of Ischemic Pain - Basics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3494" y="276008"/>
            <a:ext cx="6463060" cy="630598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08842" y="438912"/>
            <a:ext cx="6132365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4060D-FED3-6430-36C5-6C89FF87D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6416"/>
            <a:ext cx="5178168" cy="4985169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700" dirty="0"/>
              <a:t>Cessation of smoking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700" dirty="0"/>
              <a:t> Control of blood pressure,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700" dirty="0"/>
              <a:t>Control of  hyperlipidemia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700" dirty="0"/>
              <a:t>Control of diabetes.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700" dirty="0"/>
              <a:t>Avoid elevation of the extremity, compression, and debridement of ulcers.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700" dirty="0"/>
              <a:t>Protective wound dressing to reduce  the risk of trauma or infection. </a:t>
            </a:r>
          </a:p>
          <a:p>
            <a:pPr marL="502920" lvl="1" indent="-228600">
              <a:lnSpc>
                <a:spcPct val="110000"/>
              </a:lnSpc>
              <a:buFont typeface="+mj-lt"/>
              <a:buAutoNum type="arabicPeriod"/>
            </a:pPr>
            <a:r>
              <a:rPr lang="en-US" sz="1700" dirty="0"/>
              <a:t>Wound should be lightly wrapped with a bulky dry gauze bandage, avoiding excess pressure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700" dirty="0"/>
              <a:t>Ensure adequate pain relief, local wound care, and treatment for any secondary infection </a:t>
            </a:r>
          </a:p>
          <a:p>
            <a:pPr>
              <a:lnSpc>
                <a:spcPct val="110000"/>
              </a:lnSpc>
            </a:pPr>
            <a:endParaRPr lang="en-IN" sz="1700" dirty="0"/>
          </a:p>
        </p:txBody>
      </p:sp>
    </p:spTree>
    <p:extLst>
      <p:ext uri="{BB962C8B-B14F-4D97-AF65-F5344CB8AC3E}">
        <p14:creationId xmlns:p14="http://schemas.microsoft.com/office/powerpoint/2010/main" val="301213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89940A-E0A1-CEF7-098B-E59FDE7E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IN" sz="3100">
                <a:solidFill>
                  <a:schemeClr val="tx1"/>
                </a:solidFill>
              </a:rPr>
              <a:t>Pharmacological Management of Ischemic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7EE49-47D7-4B5A-397B-8D24537F0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endParaRPr lang="en-IN" sz="1700" dirty="0">
              <a:effectLst/>
            </a:endParaRPr>
          </a:p>
          <a:p>
            <a:pPr marL="800100" lvl="1" indent="-342900">
              <a:lnSpc>
                <a:spcPct val="110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The World Health Organization analgesic ladder, developed for treating cancer-related pain, can give partial relief for rest pain and ulcer pain. 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Kartika" panose="02020503030404060203" pitchFamily="18" charset="0"/>
            </a:endParaRPr>
          </a:p>
          <a:p>
            <a:pPr marL="800100" lvl="1" indent="-342900">
              <a:lnSpc>
                <a:spcPct val="110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Topical or local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anaesthetics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 (Lignocaine/ Bupivacaine) can be used for ulcer pain, but may have limited effect. 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Kartika" panose="02020503030404060203" pitchFamily="18" charset="0"/>
            </a:endParaRPr>
          </a:p>
          <a:p>
            <a:pPr marL="800100" lvl="1" indent="-342900">
              <a:lnSpc>
                <a:spcPct val="110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Gabapentin ( 900 – 1800 mg/ day) is helpful in rest pain. </a:t>
            </a:r>
          </a:p>
          <a:p>
            <a:pPr marL="1074420" lvl="2" indent="-342900">
              <a:lnSpc>
                <a:spcPct val="110000"/>
              </a:lnSpc>
              <a:spcAft>
                <a:spcPts val="800"/>
              </a:spcAft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Maybe because ischemic pain may include a component of neuropathic pain, possibly as a result of ischemia to the sensory nerve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Kartika" panose="02020503030404060203" pitchFamily="18" charset="0"/>
            </a:endParaRPr>
          </a:p>
          <a:p>
            <a:pPr marL="800100" lvl="1" indent="-342900">
              <a:lnSpc>
                <a:spcPct val="110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rtika" panose="02020503030404060203" pitchFamily="18" charset="0"/>
              </a:rPr>
              <a:t>Low-dose Ketamine ( 0.1 – 0.2 mg/ kg ) sublingual/ oral/ intramuscular/intravenous can supplement analgesia from NSAID or opioids.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Kartika" panose="02020503030404060203" pitchFamily="18" charset="0"/>
            </a:endParaRPr>
          </a:p>
          <a:p>
            <a:pPr>
              <a:lnSpc>
                <a:spcPct val="110000"/>
              </a:lnSpc>
            </a:pPr>
            <a:endParaRPr lang="en-IN" sz="1700" dirty="0"/>
          </a:p>
        </p:txBody>
      </p:sp>
    </p:spTree>
    <p:extLst>
      <p:ext uri="{BB962C8B-B14F-4D97-AF65-F5344CB8AC3E}">
        <p14:creationId xmlns:p14="http://schemas.microsoft.com/office/powerpoint/2010/main" val="27935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2F1B2F"/>
      </a:dk2>
      <a:lt2>
        <a:srgbClr val="F0F3F3"/>
      </a:lt2>
      <a:accent1>
        <a:srgbClr val="C34D5E"/>
      </a:accent1>
      <a:accent2>
        <a:srgbClr val="B13B7E"/>
      </a:accent2>
      <a:accent3>
        <a:srgbClr val="C34DC1"/>
      </a:accent3>
      <a:accent4>
        <a:srgbClr val="823BB1"/>
      </a:accent4>
      <a:accent5>
        <a:srgbClr val="634DC3"/>
      </a:accent5>
      <a:accent6>
        <a:srgbClr val="3B56B1"/>
      </a:accent6>
      <a:hlink>
        <a:srgbClr val="7D55C6"/>
      </a:hlink>
      <a:folHlink>
        <a:srgbClr val="7F7F7F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482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Garamond</vt:lpstr>
      <vt:lpstr>Sagona Book</vt:lpstr>
      <vt:lpstr>Sagona ExtraLight</vt:lpstr>
      <vt:lpstr>SavonVTI</vt:lpstr>
      <vt:lpstr>Rest Pain, Pain from Ischemic Ulcer and Incident Pain ( 20 minutes) </vt:lpstr>
      <vt:lpstr>Pain in Progressive Peripheral Arterial Disease</vt:lpstr>
      <vt:lpstr>Ulcer Pain</vt:lpstr>
      <vt:lpstr>Incident Pain</vt:lpstr>
      <vt:lpstr>Factors worsening Pain Tolerance</vt:lpstr>
      <vt:lpstr>Factors improving Pain Tolerance</vt:lpstr>
      <vt:lpstr>Claudication Pain</vt:lpstr>
      <vt:lpstr>Management of Ischemic Pain - Basics</vt:lpstr>
      <vt:lpstr>Pharmacological Management of Ischemic Pain</vt:lpstr>
      <vt:lpstr>Incident Pain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Pain, Pain from Ischemic Ulcer and Incident Pain ( 20 minutes) </dc:title>
  <dc:creator>Suresh Kumar</dc:creator>
  <cp:lastModifiedBy>Suresh Kumar</cp:lastModifiedBy>
  <cp:revision>1</cp:revision>
  <dcterms:created xsi:type="dcterms:W3CDTF">2022-12-22T14:28:46Z</dcterms:created>
  <dcterms:modified xsi:type="dcterms:W3CDTF">2022-12-22T15:13:53Z</dcterms:modified>
</cp:coreProperties>
</file>